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13716000" cx="24384000"/>
  <p:notesSz cx="6858000" cy="9144000"/>
  <p:embeddedFontLst>
    <p:embeddedFont>
      <p:font typeface="Roboto"/>
      <p:regular r:id="rId45"/>
      <p:bold r:id="rId46"/>
      <p:italic r:id="rId47"/>
      <p:boldItalic r:id="rId48"/>
    </p:embeddedFont>
    <p:embeddedFont>
      <p:font typeface="Helvetica Neue"/>
      <p:regular r:id="rId49"/>
      <p:bold r:id="rId50"/>
      <p:italic r:id="rId51"/>
      <p:boldItalic r:id="rId52"/>
    </p:embeddedFont>
    <p:embeddedFont>
      <p:font typeface="Helvetica Neue Light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7" roundtripDataSignature="AMtx7mg/jbT+5eBfQ3Ut8GGjuLiht53R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HelveticaNeu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3" Type="http://schemas.openxmlformats.org/officeDocument/2006/relationships/font" Target="fonts/HelveticaNeueLight-regular.fnt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7.xml"/><Relationship Id="rId55" Type="http://schemas.openxmlformats.org/officeDocument/2006/relationships/font" Target="fonts/HelveticaNeueLight-italic.fntdata"/><Relationship Id="rId10" Type="http://schemas.openxmlformats.org/officeDocument/2006/relationships/slide" Target="slides/slide6.xml"/><Relationship Id="rId54" Type="http://schemas.openxmlformats.org/officeDocument/2006/relationships/font" Target="fonts/HelveticaNeueLight-bold.fntdata"/><Relationship Id="rId13" Type="http://schemas.openxmlformats.org/officeDocument/2006/relationships/slide" Target="slides/slide9.xml"/><Relationship Id="rId57" Type="http://customschemas.google.com/relationships/presentationmetadata" Target="metadata"/><Relationship Id="rId12" Type="http://schemas.openxmlformats.org/officeDocument/2006/relationships/slide" Target="slides/slide8.xml"/><Relationship Id="rId56" Type="http://schemas.openxmlformats.org/officeDocument/2006/relationships/font" Target="fonts/HelveticaNeueLight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" name="Google Shape;6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1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9433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46" name="Google Shape;46;p51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2"/>
          <p:cNvSpPr/>
          <p:nvPr>
            <p:ph idx="2" type="pic"/>
          </p:nvPr>
        </p:nvSpPr>
        <p:spPr>
          <a:xfrm>
            <a:off x="12513468" y="6983015"/>
            <a:ext cx="7500939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" name="Google Shape;49;p52"/>
          <p:cNvSpPr/>
          <p:nvPr>
            <p:ph idx="3" type="pic"/>
          </p:nvPr>
        </p:nvSpPr>
        <p:spPr>
          <a:xfrm>
            <a:off x="12513468" y="892968"/>
            <a:ext cx="7500939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" name="Google Shape;50;p52"/>
          <p:cNvSpPr/>
          <p:nvPr>
            <p:ph idx="4" type="pic"/>
          </p:nvPr>
        </p:nvSpPr>
        <p:spPr>
          <a:xfrm>
            <a:off x="4387453" y="892968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" name="Google Shape;51;p52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3"/>
          <p:cNvSpPr txBox="1"/>
          <p:nvPr>
            <p:ph idx="1" type="body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  <a:defRPr i="1" sz="3200"/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54" name="Google Shape;54;p53"/>
          <p:cNvSpPr txBox="1"/>
          <p:nvPr>
            <p:ph idx="2" type="body"/>
          </p:nvPr>
        </p:nvSpPr>
        <p:spPr>
          <a:xfrm>
            <a:off x="4833937" y="6055915"/>
            <a:ext cx="14716126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Helvetica Neue"/>
              <a:buNone/>
              <a:defRPr sz="4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55" name="Google Shape;55;p53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4"/>
          <p:cNvSpPr/>
          <p:nvPr>
            <p:ph idx="2" type="pic"/>
          </p:nvPr>
        </p:nvSpPr>
        <p:spPr>
          <a:xfrm>
            <a:off x="3048000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" name="Google Shape;58;p54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3"/>
          <p:cNvSpPr txBox="1"/>
          <p:nvPr>
            <p:ph type="title"/>
          </p:nvPr>
        </p:nvSpPr>
        <p:spPr>
          <a:xfrm>
            <a:off x="4387453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43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9433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4" name="Google Shape;14;p43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bg>
      <p:bgPr>
        <a:solidFill>
          <a:srgbClr val="FFFFF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4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44"/>
          <p:cNvSpPr txBox="1"/>
          <p:nvPr>
            <p:ph idx="1" type="body"/>
          </p:nvPr>
        </p:nvSpPr>
        <p:spPr>
          <a:xfrm>
            <a:off x="4387453" y="3661171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667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667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667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667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667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8" name="Google Shape;18;p44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5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45"/>
          <p:cNvSpPr txBox="1"/>
          <p:nvPr>
            <p:ph idx="1" type="body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22" name="Google Shape;22;p45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6"/>
          <p:cNvSpPr/>
          <p:nvPr>
            <p:ph idx="2" type="pic"/>
          </p:nvPr>
        </p:nvSpPr>
        <p:spPr>
          <a:xfrm>
            <a:off x="5325070" y="946546"/>
            <a:ext cx="13722210" cy="8304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" name="Google Shape;25;p46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46"/>
          <p:cNvSpPr txBox="1"/>
          <p:nvPr>
            <p:ph idx="1" type="body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27" name="Google Shape;27;p46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7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0" name="Google Shape;30;p47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8"/>
          <p:cNvSpPr/>
          <p:nvPr>
            <p:ph idx="2" type="pic"/>
          </p:nvPr>
        </p:nvSpPr>
        <p:spPr>
          <a:xfrm>
            <a:off x="12495609" y="898481"/>
            <a:ext cx="7500939" cy="11555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" name="Google Shape;33;p48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Helvetica Neue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48"/>
          <p:cNvSpPr txBox="1"/>
          <p:nvPr>
            <p:ph idx="1" type="body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5" name="Google Shape;35;p48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9"/>
          <p:cNvSpPr txBox="1"/>
          <p:nvPr>
            <p:ph type="title"/>
          </p:nvPr>
        </p:nvSpPr>
        <p:spPr>
          <a:xfrm>
            <a:off x="4387453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49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0"/>
          <p:cNvSpPr/>
          <p:nvPr>
            <p:ph idx="2" type="pic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" name="Google Shape;41;p50"/>
          <p:cNvSpPr txBox="1"/>
          <p:nvPr>
            <p:ph type="title"/>
          </p:nvPr>
        </p:nvSpPr>
        <p:spPr>
          <a:xfrm>
            <a:off x="4387453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50"/>
          <p:cNvSpPr txBox="1"/>
          <p:nvPr>
            <p:ph idx="1" type="body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578485" lvl="0" marL="457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510"/>
              <a:buFont typeface="Helvetica Neue"/>
              <a:buChar char="•"/>
              <a:defRPr sz="3800"/>
            </a:lvl1pPr>
            <a:lvl2pPr indent="-578485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510"/>
              <a:buFont typeface="Helvetica Neue"/>
              <a:buChar char="•"/>
              <a:defRPr sz="3800"/>
            </a:lvl2pPr>
            <a:lvl3pPr indent="-578485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510"/>
              <a:buFont typeface="Helvetica Neue"/>
              <a:buChar char="•"/>
              <a:defRPr sz="3800"/>
            </a:lvl3pPr>
            <a:lvl4pPr indent="-578485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510"/>
              <a:buFont typeface="Helvetica Neue"/>
              <a:buChar char="•"/>
              <a:defRPr sz="3800"/>
            </a:lvl4pPr>
            <a:lvl5pPr indent="-578485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510"/>
              <a:buFont typeface="Helvetica Neue"/>
              <a:buChar char="•"/>
              <a:defRPr sz="3800"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43" name="Google Shape;43;p50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4387453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63373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373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3373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3373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33729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3729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3729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33729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33729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41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QYorFLyFlly2-kqo6RSaqSimMWnNPCJRZAd931ys4Bj3N7X_cz0Pv3awA1_wNT2LlUF_S6NVn_rKoyD0Gkh9Z7jsDIZw9y7miXNaYN6PQ2QIUd-AWEl00DR13m1vSsOLdk5fnT-0Q.png" id="63" name="Google Shape;6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2743" y="268743"/>
            <a:ext cx="13178514" cy="13178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/>
          <p:nvPr/>
        </p:nvSpPr>
        <p:spPr>
          <a:xfrm>
            <a:off x="6430962" y="2284777"/>
            <a:ext cx="11522076" cy="1668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b="0" i="0" lang="en-US" sz="10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Types of Users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0"/>
          <p:cNvSpPr txBox="1"/>
          <p:nvPr/>
        </p:nvSpPr>
        <p:spPr>
          <a:xfrm>
            <a:off x="7269162" y="5848965"/>
            <a:ext cx="11547476" cy="4710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Helvetica Neue"/>
              <a:buNone/>
            </a:pPr>
            <a:r>
              <a:rPr b="1" i="0" lang="en-US" sz="7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Stability Seekers (basic)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Helvetica Neue"/>
              <a:buNone/>
            </a:pPr>
            <a:r>
              <a:rPr b="1" i="0" lang="en-US" sz="7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Helvetica Neue"/>
              <a:buNone/>
            </a:pPr>
            <a:r>
              <a:rPr b="1" i="0" lang="en-US" sz="7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Risk Seekers (advanced)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23" name="Google Shape;1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1014" y="9193886"/>
            <a:ext cx="1522740" cy="1333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8315" y="5733233"/>
            <a:ext cx="1668138" cy="1668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 txBox="1"/>
          <p:nvPr/>
        </p:nvSpPr>
        <p:spPr>
          <a:xfrm>
            <a:off x="2301875" y="1135270"/>
            <a:ext cx="20423188" cy="1419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</a:pPr>
            <a:r>
              <a:rPr b="0" i="0" lang="en-US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Vault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1"/>
          <p:cNvSpPr txBox="1"/>
          <p:nvPr/>
        </p:nvSpPr>
        <p:spPr>
          <a:xfrm>
            <a:off x="4956049" y="3257144"/>
            <a:ext cx="15114840" cy="841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657761" lvl="0" marL="65776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20"/>
              <a:buFont typeface="Helvetica Neue"/>
              <a:buChar char="•"/>
            </a:pPr>
            <a:r>
              <a:rPr b="1" i="0" lang="en-US" sz="4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Borrow Dai through locking up collateral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1"/>
          <p:cNvSpPr txBox="1"/>
          <p:nvPr/>
        </p:nvSpPr>
        <p:spPr>
          <a:xfrm>
            <a:off x="4956049" y="4362374"/>
            <a:ext cx="15114840" cy="841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657761" lvl="0" marL="65776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20"/>
              <a:buFont typeface="Helvetica Neue"/>
              <a:buChar char="•"/>
            </a:pPr>
            <a:r>
              <a:rPr b="1" i="0" lang="en-US" sz="4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Repay Dai + fee to retrieve collateral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1"/>
          <p:cNvSpPr/>
          <p:nvPr/>
        </p:nvSpPr>
        <p:spPr>
          <a:xfrm>
            <a:off x="4441031" y="6073582"/>
            <a:ext cx="16144876" cy="7143751"/>
          </a:xfrm>
          <a:prstGeom prst="roundRect">
            <a:avLst>
              <a:gd fmla="val 3750" name="adj"/>
            </a:avLst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est1.png" id="133" name="Google Shape;13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3578" y="6464306"/>
            <a:ext cx="9679781" cy="6362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"/>
          <p:cNvSpPr txBox="1"/>
          <p:nvPr/>
        </p:nvSpPr>
        <p:spPr>
          <a:xfrm>
            <a:off x="4423962" y="1230875"/>
            <a:ext cx="15536076" cy="1419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</a:pPr>
            <a:r>
              <a:rPr b="0" i="0" lang="en-US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Analogous To A Mortgage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2"/>
          <p:cNvSpPr txBox="1"/>
          <p:nvPr/>
        </p:nvSpPr>
        <p:spPr>
          <a:xfrm>
            <a:off x="5466000" y="3107599"/>
            <a:ext cx="14094938" cy="841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657761" lvl="0" marL="65776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20"/>
              <a:buFont typeface="Helvetica Neue"/>
              <a:buChar char="•"/>
            </a:pPr>
            <a:r>
              <a:rPr b="1" i="0" lang="en-US" sz="4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Borrow money with a mortgage from the bank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2"/>
          <p:cNvSpPr txBox="1"/>
          <p:nvPr/>
        </p:nvSpPr>
        <p:spPr>
          <a:xfrm>
            <a:off x="5466000" y="4523738"/>
            <a:ext cx="14094938" cy="841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657761" lvl="0" marL="65776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20"/>
              <a:buFont typeface="Helvetica Neue"/>
              <a:buChar char="•"/>
            </a:pPr>
            <a:r>
              <a:rPr b="1" i="0" lang="en-US" sz="4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Repay debt + interest to “retrieve” the house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2"/>
          <p:cNvSpPr/>
          <p:nvPr/>
        </p:nvSpPr>
        <p:spPr>
          <a:xfrm>
            <a:off x="4441031" y="6073582"/>
            <a:ext cx="16144876" cy="7143751"/>
          </a:xfrm>
          <a:prstGeom prst="roundRect">
            <a:avLst>
              <a:gd fmla="val 3750" name="adj"/>
            </a:avLst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42" name="Google Shape;142;p12"/>
          <p:cNvGrpSpPr/>
          <p:nvPr/>
        </p:nvGrpSpPr>
        <p:grpSpPr>
          <a:xfrm>
            <a:off x="6217125" y="6749651"/>
            <a:ext cx="12592688" cy="5791614"/>
            <a:chOff x="0" y="0"/>
            <a:chExt cx="12592687" cy="5791613"/>
          </a:xfrm>
        </p:grpSpPr>
        <p:pic>
          <p:nvPicPr>
            <p:cNvPr descr="house.png" id="143" name="Google Shape;143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341981"/>
              <a:ext cx="2876657" cy="2160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ouse-ex.png" id="144" name="Google Shape;14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65018" y="0"/>
              <a:ext cx="8819975" cy="5791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st-151072_640.png" id="145" name="Google Shape;145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716030" y="3172734"/>
              <a:ext cx="2876657" cy="158216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"/>
          <p:cNvSpPr txBox="1"/>
          <p:nvPr>
            <p:ph idx="4294967295" type="title"/>
          </p:nvPr>
        </p:nvSpPr>
        <p:spPr>
          <a:xfrm>
            <a:off x="2356254" y="2087662"/>
            <a:ext cx="19671493" cy="191070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300"/>
              <a:buFont typeface="Helvetica Neue"/>
              <a:buNone/>
            </a:pPr>
            <a:r>
              <a:rPr lang="en-US" sz="9300"/>
              <a:t>Open Decentralized Credit System</a:t>
            </a:r>
            <a:endParaRPr/>
          </a:p>
        </p:txBody>
      </p:sp>
      <p:pic>
        <p:nvPicPr>
          <p:cNvPr descr="Group" id="151" name="Google Shape;15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9975" y="3587844"/>
            <a:ext cx="9244051" cy="924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ck.png" id="156" name="Google Shape;1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4638" y="2921948"/>
            <a:ext cx="3074724" cy="307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4"/>
          <p:cNvSpPr txBox="1"/>
          <p:nvPr/>
        </p:nvSpPr>
        <p:spPr>
          <a:xfrm>
            <a:off x="11677535" y="5989773"/>
            <a:ext cx="1028930" cy="62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9D37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F29D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CDP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4"/>
          <p:cNvSpPr txBox="1"/>
          <p:nvPr/>
        </p:nvSpPr>
        <p:spPr>
          <a:xfrm>
            <a:off x="3332044" y="762740"/>
            <a:ext cx="17719913" cy="1668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b="0" i="0" lang="en-US" sz="10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Decentralized Margin Trading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59" name="Google Shape;15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6868" y="9017020"/>
            <a:ext cx="3032352" cy="303235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4"/>
          <p:cNvSpPr txBox="1"/>
          <p:nvPr/>
        </p:nvSpPr>
        <p:spPr>
          <a:xfrm>
            <a:off x="16203070" y="12142205"/>
            <a:ext cx="854990" cy="626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9D37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F29D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p14"/>
          <p:cNvCxnSpPr/>
          <p:nvPr/>
        </p:nvCxnSpPr>
        <p:spPr>
          <a:xfrm flipH="1" rot="10800000">
            <a:off x="8706924" y="6252720"/>
            <a:ext cx="2146047" cy="2538910"/>
          </a:xfrm>
          <a:prstGeom prst="straightConnector1">
            <a:avLst/>
          </a:prstGeom>
          <a:noFill/>
          <a:ln cap="flat" cmpd="sng" w="190500">
            <a:solidFill>
              <a:srgbClr val="FFFF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2" name="Google Shape;162;p14"/>
          <p:cNvCxnSpPr/>
          <p:nvPr/>
        </p:nvCxnSpPr>
        <p:spPr>
          <a:xfrm>
            <a:off x="13582058" y="6333147"/>
            <a:ext cx="2189309" cy="2591041"/>
          </a:xfrm>
          <a:prstGeom prst="straightConnector1">
            <a:avLst/>
          </a:prstGeom>
          <a:noFill/>
          <a:ln cap="flat" cmpd="sng" w="190500">
            <a:solidFill>
              <a:srgbClr val="FFFF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3" name="Google Shape;163;p14"/>
          <p:cNvCxnSpPr/>
          <p:nvPr/>
        </p:nvCxnSpPr>
        <p:spPr>
          <a:xfrm flipH="1">
            <a:off x="9688751" y="10533196"/>
            <a:ext cx="4925832" cy="1"/>
          </a:xfrm>
          <a:prstGeom prst="straightConnector1">
            <a:avLst/>
          </a:prstGeom>
          <a:noFill/>
          <a:ln cap="flat" cmpd="sng" w="190500">
            <a:solidFill>
              <a:srgbClr val="FFFF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4" name="Google Shape;164;p14"/>
          <p:cNvSpPr txBox="1"/>
          <p:nvPr/>
        </p:nvSpPr>
        <p:spPr>
          <a:xfrm>
            <a:off x="7100343" y="12213274"/>
            <a:ext cx="968376" cy="62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9D37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F29D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93213" y="8995840"/>
            <a:ext cx="3074699" cy="3074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/>
          <p:nvPr/>
        </p:nvSpPr>
        <p:spPr>
          <a:xfrm>
            <a:off x="3356791" y="980594"/>
            <a:ext cx="17248044" cy="1668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b="0" i="0" lang="en-US" sz="10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Liquidations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5"/>
          <p:cNvSpPr txBox="1"/>
          <p:nvPr/>
        </p:nvSpPr>
        <p:spPr>
          <a:xfrm>
            <a:off x="3662362" y="3537200"/>
            <a:ext cx="16771176" cy="1698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677693" lvl="0" marL="67769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20"/>
              <a:buFont typeface="Helvetica Neue"/>
              <a:buChar char="•"/>
            </a:pPr>
            <a:r>
              <a:rPr b="1" i="0" lang="en-US" sz="4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Vault is liquidated if the collateral value falls too low</a:t>
            </a:r>
            <a:endParaRPr b="1" i="0" sz="4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25624" lvl="0" marL="67769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Helvetica Neue"/>
              <a:buChar char="•"/>
            </a:pPr>
            <a:r>
              <a:rPr b="1" i="0" lang="en-US" sz="4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Collateral is auctioned off until debt is recovered</a:t>
            </a:r>
            <a:endParaRPr b="1" i="0" sz="4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77694" lvl="0" marL="67769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20"/>
              <a:buFont typeface="Helvetica Neue"/>
              <a:buChar char="•"/>
            </a:pPr>
            <a:r>
              <a:rPr b="1" i="0" lang="en-US" sz="4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Vault owner receive the leftover collateral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st2.png" id="172" name="Google Shape;1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6090" y="7022306"/>
            <a:ext cx="9049446" cy="573165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5"/>
          <p:cNvSpPr/>
          <p:nvPr/>
        </p:nvSpPr>
        <p:spPr>
          <a:xfrm>
            <a:off x="4239021" y="6403782"/>
            <a:ext cx="15483583" cy="7050783"/>
          </a:xfrm>
          <a:prstGeom prst="roundRect">
            <a:avLst>
              <a:gd fmla="val 3750" name="adj"/>
            </a:avLst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/>
        </p:nvSpPr>
        <p:spPr>
          <a:xfrm>
            <a:off x="3048000" y="5642079"/>
            <a:ext cx="18288001" cy="16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b="0" i="0" lang="en-US" sz="10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How Does Dai Remain Stable?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 txBox="1"/>
          <p:nvPr/>
        </p:nvSpPr>
        <p:spPr>
          <a:xfrm>
            <a:off x="5961697" y="2084277"/>
            <a:ext cx="12460606" cy="1668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b="0" i="0" lang="en-US" sz="10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Ultimate Goal</a:t>
            </a:r>
            <a:endParaRPr b="0" i="0" sz="10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17"/>
          <p:cNvSpPr txBox="1"/>
          <p:nvPr/>
        </p:nvSpPr>
        <p:spPr>
          <a:xfrm>
            <a:off x="1868170" y="4258771"/>
            <a:ext cx="20647661" cy="1270947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Helvetica Neue"/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Balance demand for creating and holding Dai</a:t>
            </a:r>
            <a:endParaRPr b="0" i="0" sz="8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kisspng-computer-icons-icon-design-balance-icon-5b3a0a0d104ce9.5057212415305303170668.png" id="185" name="Google Shape;1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3844" y="5883675"/>
            <a:ext cx="7276314" cy="7276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/>
          <p:nvPr/>
        </p:nvSpPr>
        <p:spPr>
          <a:xfrm>
            <a:off x="5457150" y="2084125"/>
            <a:ext cx="134697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b="0" i="0" lang="en-US" sz="10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Stability Mechanisms</a:t>
            </a:r>
            <a:endParaRPr b="0" i="0" sz="10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8701800" y="4509175"/>
            <a:ext cx="6980400" cy="6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Roboto"/>
              <a:buChar char="●"/>
            </a:pPr>
            <a:r>
              <a:rPr b="0" i="0" lang="en-US" sz="7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Supply Side</a:t>
            </a:r>
            <a:endParaRPr b="0" i="0" sz="7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Roboto"/>
              <a:buChar char="●"/>
            </a:pPr>
            <a:r>
              <a:rPr b="0" i="0" lang="en-US" sz="7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Demand Side</a:t>
            </a:r>
            <a:endParaRPr b="0" i="0" sz="7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Roboto"/>
              <a:buChar char="●"/>
            </a:pPr>
            <a:r>
              <a:rPr b="0" i="0" lang="en-US" sz="7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Diversification</a:t>
            </a:r>
            <a:endParaRPr b="0" i="0" sz="7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Roboto"/>
              <a:buChar char="●"/>
            </a:pPr>
            <a:r>
              <a:rPr b="0" i="0" lang="en-US" sz="7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Redeemability</a:t>
            </a:r>
            <a:endParaRPr b="0" i="0" sz="7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/>
          <p:nvPr/>
        </p:nvSpPr>
        <p:spPr>
          <a:xfrm>
            <a:off x="5457150" y="2084125"/>
            <a:ext cx="134697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b="0" i="0" lang="en-US" sz="10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Supply Side</a:t>
            </a:r>
            <a:endParaRPr b="0" i="0" sz="10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2396330" y="4258771"/>
            <a:ext cx="19591340" cy="1270947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Helvetica Neue"/>
              <a:buNone/>
            </a:pPr>
            <a:r>
              <a:rPr b="0" i="0" lang="en-US" sz="7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Incentivize supply expansion &amp; contraction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" id="198" name="Google Shape;19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297" y="6036074"/>
            <a:ext cx="10533613" cy="7025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>
            <p:ph idx="4294967295" type="title"/>
          </p:nvPr>
        </p:nvSpPr>
        <p:spPr>
          <a:xfrm>
            <a:off x="2356254" y="2087662"/>
            <a:ext cx="19671493" cy="191070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lang="en-US" sz="10000">
                <a:latin typeface="Roboto"/>
                <a:ea typeface="Roboto"/>
                <a:cs typeface="Roboto"/>
                <a:sym typeface="Roboto"/>
              </a:rPr>
              <a:t>What is MakerDAO?</a:t>
            </a:r>
            <a:endParaRPr sz="10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9" name="Google Shape;69;p2"/>
          <p:cNvGrpSpPr/>
          <p:nvPr/>
        </p:nvGrpSpPr>
        <p:grpSpPr>
          <a:xfrm>
            <a:off x="6916922" y="4564624"/>
            <a:ext cx="10550167" cy="6752141"/>
            <a:chOff x="6590584" y="4510199"/>
            <a:chExt cx="10550167" cy="6752141"/>
          </a:xfrm>
        </p:grpSpPr>
        <p:pic>
          <p:nvPicPr>
            <p:cNvPr descr="12523025.png" id="70" name="Google Shape;70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90584" y="4510199"/>
              <a:ext cx="6752141" cy="67521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415975" y="6023888"/>
              <a:ext cx="3724776" cy="37247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/>
        </p:nvSpPr>
        <p:spPr>
          <a:xfrm>
            <a:off x="7103499" y="2084275"/>
            <a:ext cx="10176900" cy="16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b="0" i="0" lang="en-US" sz="10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Demand Side</a:t>
            </a:r>
            <a:endParaRPr b="0" i="0" sz="10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1868170" y="4258771"/>
            <a:ext cx="20647799" cy="12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1113" y="5529575"/>
            <a:ext cx="17701673" cy="74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 txBox="1"/>
          <p:nvPr/>
        </p:nvSpPr>
        <p:spPr>
          <a:xfrm>
            <a:off x="5961697" y="3578327"/>
            <a:ext cx="12460500" cy="16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b="0" i="0" lang="en-US" sz="10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Dai Savings Rate</a:t>
            </a:r>
            <a:endParaRPr b="0" i="0" sz="10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>
            <p:ph idx="4294967295" type="title"/>
          </p:nvPr>
        </p:nvSpPr>
        <p:spPr>
          <a:xfrm>
            <a:off x="2356254" y="1832777"/>
            <a:ext cx="19671600" cy="1910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lang="en-US" sz="10000">
                <a:latin typeface="Roboto"/>
                <a:ea typeface="Roboto"/>
                <a:cs typeface="Roboto"/>
                <a:sym typeface="Roboto"/>
              </a:rPr>
              <a:t>Dai Savings Rate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1"/>
          <p:cNvSpPr txBox="1"/>
          <p:nvPr>
            <p:ph idx="4294967295" type="body"/>
          </p:nvPr>
        </p:nvSpPr>
        <p:spPr>
          <a:xfrm>
            <a:off x="1575311" y="4091578"/>
            <a:ext cx="15972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617360" lvl="0" marL="6173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Roboto"/>
              <a:buChar char="•"/>
            </a:pPr>
            <a:r>
              <a:rPr b="1" lang="en-US" sz="5000">
                <a:latin typeface="Roboto"/>
                <a:ea typeface="Roboto"/>
                <a:cs typeface="Roboto"/>
                <a:sym typeface="Roboto"/>
              </a:rPr>
              <a:t>Regulates demand for holding Dai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617360" lvl="0" marL="61736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Roboto"/>
              <a:buChar char="•"/>
            </a:pPr>
            <a:r>
              <a:rPr b="1" lang="en-US" sz="5000">
                <a:latin typeface="Roboto"/>
                <a:ea typeface="Roboto"/>
                <a:cs typeface="Roboto"/>
                <a:sym typeface="Roboto"/>
              </a:rPr>
              <a:t>A demand-side lever to complement the supply-side lever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617360" lvl="0" marL="61736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Roboto"/>
              <a:buChar char="•"/>
            </a:pPr>
            <a:r>
              <a:rPr b="1" lang="en-US" sz="5000">
                <a:latin typeface="Roboto"/>
                <a:ea typeface="Roboto"/>
                <a:cs typeface="Roboto"/>
                <a:sym typeface="Roboto"/>
              </a:rPr>
              <a:t>Strengthens the peg</a:t>
            </a:r>
            <a:endParaRPr b="1" sz="5000">
              <a:latin typeface="Roboto"/>
              <a:ea typeface="Roboto"/>
              <a:cs typeface="Roboto"/>
              <a:sym typeface="Roboto"/>
            </a:endParaRPr>
          </a:p>
          <a:p>
            <a:pPr indent="-617360" lvl="0" marL="61736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5000"/>
              <a:buFont typeface="Roboto"/>
              <a:buChar char="•"/>
            </a:pPr>
            <a:r>
              <a:rPr b="1" lang="en-US" sz="5000">
                <a:latin typeface="Roboto"/>
                <a:ea typeface="Roboto"/>
                <a:cs typeface="Roboto"/>
                <a:sym typeface="Roboto"/>
              </a:rPr>
              <a:t>Increases utility of Dai</a:t>
            </a:r>
            <a:endParaRPr b="1" sz="5000">
              <a:latin typeface="Roboto"/>
              <a:ea typeface="Roboto"/>
              <a:cs typeface="Roboto"/>
              <a:sym typeface="Roboto"/>
            </a:endParaRPr>
          </a:p>
          <a:p>
            <a:pPr indent="-617360" lvl="0" marL="61736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5000"/>
              <a:buFont typeface="Roboto"/>
              <a:buChar char="•"/>
            </a:pPr>
            <a:r>
              <a:rPr b="1" lang="en-US" sz="5000">
                <a:latin typeface="Roboto"/>
                <a:ea typeface="Roboto"/>
                <a:cs typeface="Roboto"/>
                <a:sym typeface="Roboto"/>
              </a:rPr>
              <a:t>Enables new business models</a:t>
            </a:r>
            <a:endParaRPr b="1" sz="5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" name="Google Shape;21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44413" y="5541838"/>
            <a:ext cx="5939874" cy="593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/>
          <p:nvPr>
            <p:ph type="title"/>
          </p:nvPr>
        </p:nvSpPr>
        <p:spPr>
          <a:xfrm>
            <a:off x="4387453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lang="en-US" sz="10000">
                <a:latin typeface="Roboto"/>
                <a:ea typeface="Roboto"/>
                <a:cs typeface="Roboto"/>
                <a:sym typeface="Roboto"/>
              </a:rPr>
              <a:t>Diversification</a:t>
            </a:r>
            <a:endParaRPr sz="10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3946525" y="8905825"/>
            <a:ext cx="165192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Diversified portfolio of non-correlated assets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7429501" y="10235050"/>
            <a:ext cx="95250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Preferably highly liquid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" name="Google Shape;22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1800" y="3317082"/>
            <a:ext cx="12160404" cy="4979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/>
          <p:nvPr/>
        </p:nvSpPr>
        <p:spPr>
          <a:xfrm>
            <a:off x="5397182" y="2084277"/>
            <a:ext cx="13589636" cy="1668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b="0" i="0" lang="en-US" sz="10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Redeemability</a:t>
            </a:r>
            <a:endParaRPr b="0" i="0" sz="10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3"/>
          <p:cNvSpPr txBox="1"/>
          <p:nvPr/>
        </p:nvSpPr>
        <p:spPr>
          <a:xfrm>
            <a:off x="5538150" y="4959775"/>
            <a:ext cx="13307701" cy="12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Helvetica Neue"/>
              <a:buNone/>
            </a:pPr>
            <a:r>
              <a:rPr b="0" i="0" lang="en-US" sz="10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Emergency Shutdown</a:t>
            </a:r>
            <a:endParaRPr b="0" i="0" sz="10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" id="228" name="Google Shape;22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2528" y="5900000"/>
            <a:ext cx="14838944" cy="8243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/>
          <p:nvPr/>
        </p:nvSpPr>
        <p:spPr>
          <a:xfrm>
            <a:off x="3048000" y="5642079"/>
            <a:ext cx="18288001" cy="16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b="0" i="0" lang="en-US" sz="10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Who Makes These Decisions?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/>
        </p:nvSpPr>
        <p:spPr>
          <a:xfrm>
            <a:off x="3048000" y="5642079"/>
            <a:ext cx="18288001" cy="16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b="0" i="0" lang="en-US" sz="10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Decentralized Governance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lang="en-US" sz="10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MKR</a:t>
            </a:r>
            <a:endParaRPr/>
          </a:p>
        </p:txBody>
      </p:sp>
      <p:sp>
        <p:nvSpPr>
          <p:cNvPr id="244" name="Google Shape;244;p26"/>
          <p:cNvSpPr txBox="1"/>
          <p:nvPr>
            <p:ph idx="1" type="body"/>
          </p:nvPr>
        </p:nvSpPr>
        <p:spPr>
          <a:xfrm>
            <a:off x="3350737" y="3661171"/>
            <a:ext cx="10332521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617361" lvl="0" marL="61736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50"/>
              <a:buFont typeface="Helvetica Neue"/>
              <a:buChar char="•"/>
            </a:pPr>
            <a:r>
              <a:rPr b="1" lang="en-US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Manages risk</a:t>
            </a:r>
            <a:endParaRPr/>
          </a:p>
          <a:p>
            <a:pPr indent="-617361" lvl="0" marL="617361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3750"/>
              <a:buFont typeface="Helvetica Neue"/>
              <a:buChar char="•"/>
            </a:pPr>
            <a:r>
              <a:rPr b="1" lang="en-US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Earns Income</a:t>
            </a:r>
            <a:endParaRPr/>
          </a:p>
          <a:p>
            <a:pPr indent="-617361" lvl="0" marL="617361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3750"/>
              <a:buFont typeface="Helvetica Neue"/>
              <a:buChar char="•"/>
            </a:pPr>
            <a:r>
              <a:rPr b="1" lang="en-US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Finances bailouts</a:t>
            </a:r>
            <a:endParaRPr/>
          </a:p>
          <a:p>
            <a:pPr indent="-617361" lvl="0" marL="617361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3750"/>
              <a:buFont typeface="Helvetica Neue"/>
              <a:buChar char="•"/>
            </a:pPr>
            <a:r>
              <a:rPr b="1" lang="en-US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“Highest risk, highest reward”</a:t>
            </a:r>
            <a:endParaRPr/>
          </a:p>
        </p:txBody>
      </p:sp>
      <p:pic>
        <p:nvPicPr>
          <p:cNvPr descr="Image" id="245" name="Google Shape;24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00297" y="3661171"/>
            <a:ext cx="6889754" cy="8840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236213"/>
            <a:ext cx="24231602" cy="1324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kr (1).png" id="255" name="Google Shape;25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3208" y="9406336"/>
            <a:ext cx="3074724" cy="3074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ck.png" id="256" name="Google Shape;25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9984" y="9203136"/>
            <a:ext cx="3074724" cy="307472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/>
          <p:cNvSpPr/>
          <p:nvPr/>
        </p:nvSpPr>
        <p:spPr>
          <a:xfrm rot="-5400000">
            <a:off x="6617545" y="6873905"/>
            <a:ext cx="1886319" cy="1028929"/>
          </a:xfrm>
          <a:prstGeom prst="rightArrow">
            <a:avLst>
              <a:gd fmla="val 32000" name="adj1"/>
              <a:gd fmla="val 78367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8" name="Google Shape;258;p28"/>
          <p:cNvSpPr/>
          <p:nvPr/>
        </p:nvSpPr>
        <p:spPr>
          <a:xfrm rot="-8756116">
            <a:off x="9107246" y="7465195"/>
            <a:ext cx="6852341" cy="635348"/>
          </a:xfrm>
          <a:prstGeom prst="rightArrow">
            <a:avLst>
              <a:gd fmla="val 32000" name="adj1"/>
              <a:gd fmla="val 13706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9" name="Google Shape;259;p28"/>
          <p:cNvSpPr/>
          <p:nvPr/>
        </p:nvSpPr>
        <p:spPr>
          <a:xfrm flipH="1" rot="10800000">
            <a:off x="9537705" y="10695751"/>
            <a:ext cx="6068213" cy="495896"/>
          </a:xfrm>
          <a:prstGeom prst="rightArrow">
            <a:avLst>
              <a:gd fmla="val 32000" name="adj1"/>
              <a:gd fmla="val 163906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11074164" y="9865745"/>
            <a:ext cx="2995296" cy="750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Stability fee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8"/>
          <p:cNvSpPr/>
          <p:nvPr/>
        </p:nvSpPr>
        <p:spPr>
          <a:xfrm rot="10800000">
            <a:off x="9349251" y="11525484"/>
            <a:ext cx="6233654" cy="495897"/>
          </a:xfrm>
          <a:prstGeom prst="rightArrow">
            <a:avLst>
              <a:gd fmla="val 32000" name="adj1"/>
              <a:gd fmla="val 163906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9564134" y="12101218"/>
            <a:ext cx="6015356" cy="750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Parameter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12338440" y="6171630"/>
            <a:ext cx="3448432" cy="1372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Second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guarantee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8"/>
          <p:cNvSpPr txBox="1"/>
          <p:nvPr/>
        </p:nvSpPr>
        <p:spPr>
          <a:xfrm>
            <a:off x="4211710" y="6701999"/>
            <a:ext cx="2836292" cy="1372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layer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guarantee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8"/>
          <p:cNvSpPr txBox="1"/>
          <p:nvPr/>
        </p:nvSpPr>
        <p:spPr>
          <a:xfrm>
            <a:off x="6987862" y="12405475"/>
            <a:ext cx="1145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9D37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F29D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Vault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2735100" y="1236650"/>
            <a:ext cx="18913799" cy="11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Helvetica Neue"/>
              <a:buNone/>
            </a:pPr>
            <a:r>
              <a:rPr b="0" i="0" lang="en-US" sz="10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Simplified Diagram of the System</a:t>
            </a:r>
            <a:endParaRPr b="0" i="0" sz="10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63075" y="3038975"/>
            <a:ext cx="2995274" cy="299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/>
        </p:nvSpPr>
        <p:spPr>
          <a:xfrm>
            <a:off x="3048000" y="5642079"/>
            <a:ext cx="18288001" cy="1668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b="0" i="0" lang="en-US" sz="10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Are We Now?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/>
          <p:nvPr>
            <p:ph idx="4294967295" type="title"/>
          </p:nvPr>
        </p:nvSpPr>
        <p:spPr>
          <a:xfrm>
            <a:off x="1695450" y="2359804"/>
            <a:ext cx="20993101" cy="31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Helvetica Neue"/>
              <a:buNone/>
            </a:pPr>
            <a:r>
              <a:rPr lang="en-US" sz="10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Open Platform For Stability &amp; Credit</a:t>
            </a:r>
            <a:endParaRPr sz="10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t/>
            </a:r>
            <a:endParaRPr sz="10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7" name="Google Shape;77;p3"/>
          <p:cNvGrpSpPr/>
          <p:nvPr/>
        </p:nvGrpSpPr>
        <p:grpSpPr>
          <a:xfrm>
            <a:off x="6916922" y="4564624"/>
            <a:ext cx="10550166" cy="6752140"/>
            <a:chOff x="6590584" y="4510199"/>
            <a:chExt cx="10550166" cy="6752140"/>
          </a:xfrm>
        </p:grpSpPr>
        <p:pic>
          <p:nvPicPr>
            <p:cNvPr descr="12523025.png" id="78" name="Google Shape;78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90584" y="4510199"/>
              <a:ext cx="6752140" cy="6752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415975" y="6016125"/>
              <a:ext cx="3724776" cy="37247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>
            <p:ph idx="4294967295" type="title"/>
          </p:nvPr>
        </p:nvSpPr>
        <p:spPr>
          <a:xfrm>
            <a:off x="2356254" y="2087662"/>
            <a:ext cx="19671493" cy="191070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lang="en-US" sz="10000"/>
              <a:t>Dai Is Live!</a:t>
            </a:r>
            <a:endParaRPr/>
          </a:p>
        </p:txBody>
      </p:sp>
      <p:pic>
        <p:nvPicPr>
          <p:cNvPr id="278" name="Google Shape;27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6413" y="4970275"/>
            <a:ext cx="6131176" cy="613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398538"/>
            <a:ext cx="24231600" cy="10918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544225"/>
            <a:ext cx="24231600" cy="10627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ichart.png" id="293" name="Google Shape;29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578766"/>
            <a:ext cx="24384001" cy="10558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/>
        </p:nvSpPr>
        <p:spPr>
          <a:xfrm>
            <a:off x="3048000" y="5642079"/>
            <a:ext cx="18288001" cy="16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b="0" i="0" lang="en-US" sz="10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next?</a:t>
            </a:r>
            <a:endParaRPr b="0" i="0" sz="10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>
            <p:ph idx="4294967295" type="title"/>
          </p:nvPr>
        </p:nvSpPr>
        <p:spPr>
          <a:xfrm>
            <a:off x="2356254" y="2087662"/>
            <a:ext cx="19671493" cy="191070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lang="en-US" sz="10000"/>
              <a:t>Remittances</a:t>
            </a:r>
            <a:endParaRPr/>
          </a:p>
        </p:txBody>
      </p:sp>
      <p:sp>
        <p:nvSpPr>
          <p:cNvPr id="304" name="Google Shape;304;p35"/>
          <p:cNvSpPr txBox="1"/>
          <p:nvPr>
            <p:ph idx="4294967295" type="body"/>
          </p:nvPr>
        </p:nvSpPr>
        <p:spPr>
          <a:xfrm>
            <a:off x="1575311" y="4091578"/>
            <a:ext cx="15972043" cy="884039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617361" lvl="0" marL="61736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Helvetica Neue"/>
              <a:buChar char="•"/>
            </a:pPr>
            <a:r>
              <a:rPr b="1" lang="en-US" sz="5000">
                <a:latin typeface="Helvetica Neue"/>
                <a:ea typeface="Helvetica Neue"/>
                <a:cs typeface="Helvetica Neue"/>
                <a:sym typeface="Helvetica Neue"/>
              </a:rPr>
              <a:t>International remittances exceeded $600B in 2018</a:t>
            </a:r>
            <a:endParaRPr/>
          </a:p>
          <a:p>
            <a:pPr indent="-617361" lvl="0" marL="617361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Helvetica Neue"/>
              <a:buChar char="•"/>
            </a:pPr>
            <a:r>
              <a:rPr b="1" lang="en-US" sz="5000">
                <a:latin typeface="Helvetica Neue"/>
                <a:ea typeface="Helvetica Neue"/>
                <a:cs typeface="Helvetica Neue"/>
                <a:sym typeface="Helvetica Neue"/>
              </a:rPr>
              <a:t>$440B sent to developing countries in 2018</a:t>
            </a:r>
            <a:endParaRPr/>
          </a:p>
          <a:p>
            <a:pPr indent="-617361" lvl="0" marL="617361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Helvetica Neue"/>
              <a:buChar char="•"/>
            </a:pPr>
            <a:r>
              <a:rPr b="1" lang="en-US" sz="5000">
                <a:latin typeface="Helvetica Neue"/>
                <a:ea typeface="Helvetica Neue"/>
                <a:cs typeface="Helvetica Neue"/>
                <a:sym typeface="Helvetica Neue"/>
              </a:rPr>
              <a:t>Remittances to developing countries more than triple international aid</a:t>
            </a:r>
            <a:endParaRPr/>
          </a:p>
          <a:p>
            <a:pPr indent="-617361" lvl="0" marL="617361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Helvetica Neue"/>
              <a:buChar char="•"/>
            </a:pPr>
            <a:r>
              <a:rPr b="1" lang="en-US" sz="5000">
                <a:latin typeface="Helvetica Neue"/>
                <a:ea typeface="Helvetica Neue"/>
                <a:cs typeface="Helvetica Neue"/>
                <a:sym typeface="Helvetica Neue"/>
              </a:rPr>
              <a:t>Global average cost is 8%</a:t>
            </a:r>
            <a:endParaRPr/>
          </a:p>
          <a:p>
            <a:pPr indent="-617361" lvl="0" marL="617361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Helvetica Neue"/>
              <a:buChar char="•"/>
            </a:pPr>
            <a:r>
              <a:rPr b="1" lang="en-US" sz="5000">
                <a:latin typeface="Helvetica Neue"/>
                <a:ea typeface="Helvetica Neue"/>
                <a:cs typeface="Helvetica Neue"/>
                <a:sym typeface="Helvetica Neue"/>
              </a:rPr>
              <a:t>Up to 20% in Sub-Saharan African and Pacific Islands</a:t>
            </a:r>
            <a:endParaRPr/>
          </a:p>
        </p:txBody>
      </p:sp>
      <p:pic>
        <p:nvPicPr>
          <p:cNvPr id="305" name="Google Shape;30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6372" y="5616525"/>
            <a:ext cx="4829024" cy="482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/>
          <p:nvPr>
            <p:ph idx="4294967295" type="title"/>
          </p:nvPr>
        </p:nvSpPr>
        <p:spPr>
          <a:xfrm>
            <a:off x="2356254" y="2087662"/>
            <a:ext cx="19671493" cy="191070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lang="en-US" sz="10000"/>
              <a:t>Invoice Factoring</a:t>
            </a:r>
            <a:endParaRPr/>
          </a:p>
        </p:txBody>
      </p:sp>
      <p:sp>
        <p:nvSpPr>
          <p:cNvPr id="311" name="Google Shape;311;p36"/>
          <p:cNvSpPr txBox="1"/>
          <p:nvPr>
            <p:ph idx="4294967295" type="body"/>
          </p:nvPr>
        </p:nvSpPr>
        <p:spPr>
          <a:xfrm>
            <a:off x="1575311" y="4091578"/>
            <a:ext cx="15972043" cy="884039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592666" lvl="0" marL="59266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Char char="•"/>
            </a:pPr>
            <a:r>
              <a:rPr b="1" lang="en-US" sz="4800">
                <a:latin typeface="Helvetica Neue"/>
                <a:ea typeface="Helvetica Neue"/>
                <a:cs typeface="Helvetica Neue"/>
                <a:sym typeface="Helvetica Neue"/>
              </a:rPr>
              <a:t>Invoices are effectively a way for large corporations to get interest free loans from suppliers</a:t>
            </a:r>
            <a:endParaRPr/>
          </a:p>
          <a:p>
            <a:pPr indent="-592666" lvl="0" marL="592666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Char char="•"/>
            </a:pPr>
            <a:r>
              <a:rPr b="1" lang="en-US" sz="4800">
                <a:latin typeface="Helvetica Neue"/>
                <a:ea typeface="Helvetica Neue"/>
                <a:cs typeface="Helvetica Neue"/>
                <a:sym typeface="Helvetica Neue"/>
              </a:rPr>
              <a:t>Businesses are highly reliant on cashflow</a:t>
            </a:r>
            <a:endParaRPr/>
          </a:p>
          <a:p>
            <a:pPr indent="-592666" lvl="0" marL="592666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Char char="•"/>
            </a:pPr>
            <a:r>
              <a:rPr b="1" lang="en-US" sz="4800">
                <a:latin typeface="Helvetica Neue"/>
                <a:ea typeface="Helvetica Neue"/>
                <a:cs typeface="Helvetica Neue"/>
                <a:sym typeface="Helvetica Neue"/>
              </a:rPr>
              <a:t>Allow businesses to access equity in their invoices</a:t>
            </a:r>
            <a:endParaRPr/>
          </a:p>
          <a:p>
            <a:pPr indent="-592666" lvl="0" marL="592666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Char char="•"/>
            </a:pPr>
            <a:r>
              <a:rPr b="1" lang="en-US" sz="4800">
                <a:latin typeface="Helvetica Neue"/>
                <a:ea typeface="Helvetica Neue"/>
                <a:cs typeface="Helvetica Neue"/>
                <a:sym typeface="Helvetica Neue"/>
              </a:rPr>
              <a:t>Global invoice factoring exceeded $3 Trillion in 2017</a:t>
            </a:r>
            <a:endParaRPr/>
          </a:p>
          <a:p>
            <a:pPr indent="-592666" lvl="0" marL="592666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Char char="•"/>
            </a:pPr>
            <a:r>
              <a:rPr b="1" lang="en-US" sz="4800">
                <a:latin typeface="Helvetica Neue"/>
                <a:ea typeface="Helvetica Neue"/>
                <a:cs typeface="Helvetica Neue"/>
                <a:sym typeface="Helvetica Neue"/>
              </a:rPr>
              <a:t>Partnering with Tradeshift to tokenize invoices to use as collateral for Dai.</a:t>
            </a:r>
            <a:endParaRPr/>
          </a:p>
        </p:txBody>
      </p:sp>
      <p:pic>
        <p:nvPicPr>
          <p:cNvPr id="312" name="Google Shape;31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6372" y="5616525"/>
            <a:ext cx="4829024" cy="482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/>
          <p:nvPr>
            <p:ph idx="4294967295" type="title"/>
          </p:nvPr>
        </p:nvSpPr>
        <p:spPr>
          <a:xfrm>
            <a:off x="2356254" y="2087662"/>
            <a:ext cx="19671493" cy="191070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lang="en-US" sz="10000"/>
              <a:t>Synthetic Assets</a:t>
            </a:r>
            <a:endParaRPr/>
          </a:p>
        </p:txBody>
      </p:sp>
      <p:sp>
        <p:nvSpPr>
          <p:cNvPr id="318" name="Google Shape;318;p37"/>
          <p:cNvSpPr txBox="1"/>
          <p:nvPr>
            <p:ph idx="4294967295" type="body"/>
          </p:nvPr>
        </p:nvSpPr>
        <p:spPr>
          <a:xfrm>
            <a:off x="1575311" y="4091578"/>
            <a:ext cx="15972043" cy="884039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617361" lvl="0" marL="61736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Helvetica Neue"/>
              <a:buChar char="•"/>
            </a:pPr>
            <a:r>
              <a:rPr b="1" lang="en-US" sz="5000">
                <a:latin typeface="Helvetica Neue"/>
                <a:ea typeface="Helvetica Neue"/>
                <a:cs typeface="Helvetica Neue"/>
                <a:sym typeface="Helvetica Neue"/>
              </a:rPr>
              <a:t>Once you have a proven mechanism for pegging a token to USD, you can replicate this to almost anything</a:t>
            </a:r>
            <a:endParaRPr/>
          </a:p>
          <a:p>
            <a:pPr indent="-617361" lvl="0" marL="617361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Helvetica Neue"/>
              <a:buChar char="•"/>
            </a:pPr>
            <a:r>
              <a:rPr b="1" lang="en-US" sz="5000">
                <a:latin typeface="Helvetica Neue"/>
                <a:ea typeface="Helvetica Neue"/>
                <a:cs typeface="Helvetica Neue"/>
                <a:sym typeface="Helvetica Neue"/>
              </a:rPr>
              <a:t>Other fiat currencies, stocks, bonds, rare metals</a:t>
            </a:r>
            <a:endParaRPr/>
          </a:p>
          <a:p>
            <a:pPr indent="-617361" lvl="0" marL="617361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Helvetica Neue"/>
              <a:buChar char="•"/>
            </a:pPr>
            <a:r>
              <a:rPr b="1" lang="en-US" sz="5000">
                <a:latin typeface="Helvetica Neue"/>
                <a:ea typeface="Helvetica Neue"/>
                <a:cs typeface="Helvetica Neue"/>
                <a:sym typeface="Helvetica Neue"/>
              </a:rPr>
              <a:t>Allows anyone in the world universal equal access to price exposure </a:t>
            </a:r>
            <a:r>
              <a:rPr b="1" lang="en-US" sz="5000"/>
              <a:t>to</a:t>
            </a:r>
            <a:r>
              <a:rPr b="1" lang="en-US" sz="5000">
                <a:latin typeface="Helvetica Neue"/>
                <a:ea typeface="Helvetica Neue"/>
                <a:cs typeface="Helvetica Neue"/>
                <a:sym typeface="Helvetica Neue"/>
              </a:rPr>
              <a:t> any market</a:t>
            </a:r>
            <a:endParaRPr/>
          </a:p>
        </p:txBody>
      </p:sp>
      <p:pic>
        <p:nvPicPr>
          <p:cNvPr id="319" name="Google Shape;31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6372" y="5616525"/>
            <a:ext cx="4829024" cy="482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idx="4294967295" type="title"/>
          </p:nvPr>
        </p:nvSpPr>
        <p:spPr>
          <a:xfrm>
            <a:off x="2356254" y="2087662"/>
            <a:ext cx="19671493" cy="191070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lang="en-US" sz="10000" u="sng"/>
              <a:t>Join The Community</a:t>
            </a:r>
            <a:endParaRPr/>
          </a:p>
        </p:txBody>
      </p:sp>
      <p:sp>
        <p:nvSpPr>
          <p:cNvPr id="325" name="Google Shape;325;p38"/>
          <p:cNvSpPr txBox="1"/>
          <p:nvPr/>
        </p:nvSpPr>
        <p:spPr>
          <a:xfrm>
            <a:off x="7520875" y="5345301"/>
            <a:ext cx="11171100" cy="57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Website: makerdao.com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Reddit: /r/makerdao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Chat: chat.makerdao.com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Twitter: @MakerDAO</a:t>
            </a:r>
            <a:endParaRPr b="1" i="0" sz="6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Forum: forum.makerdao.com</a:t>
            </a:r>
            <a:endParaRPr b="1" i="0" sz="6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Group" id="326" name="Google Shape;32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0747" y="5244775"/>
            <a:ext cx="1337227" cy="13372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7" name="Google Shape;32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1754" y="6500392"/>
            <a:ext cx="1075212" cy="1075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8" name="Google Shape;328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4189" y="7732613"/>
            <a:ext cx="964943" cy="8256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9" name="Google Shape;329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28282" y="8877575"/>
            <a:ext cx="1016756" cy="825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21200" y="9852087"/>
            <a:ext cx="1256325" cy="12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idx="4294967295" type="title"/>
          </p:nvPr>
        </p:nvSpPr>
        <p:spPr>
          <a:xfrm>
            <a:off x="2356254" y="2087662"/>
            <a:ext cx="19671493" cy="191070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lang="en-US" sz="10000">
                <a:latin typeface="Roboto"/>
                <a:ea typeface="Roboto"/>
                <a:cs typeface="Roboto"/>
                <a:sym typeface="Roboto"/>
              </a:rPr>
              <a:t>We’re Hiring!</a:t>
            </a:r>
            <a:endParaRPr sz="10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39"/>
          <p:cNvSpPr txBox="1"/>
          <p:nvPr/>
        </p:nvSpPr>
        <p:spPr>
          <a:xfrm>
            <a:off x="6300150" y="9928775"/>
            <a:ext cx="117837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makerdao.com/careers</a:t>
            </a:r>
            <a:endParaRPr b="0" i="0" sz="8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roup" id="337" name="Google Shape;33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7915" y="3183915"/>
            <a:ext cx="7348170" cy="7348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"/>
          <p:cNvSpPr txBox="1"/>
          <p:nvPr>
            <p:ph idx="4294967295" type="title"/>
          </p:nvPr>
        </p:nvSpPr>
        <p:spPr>
          <a:xfrm>
            <a:off x="2356254" y="2087662"/>
            <a:ext cx="19671493" cy="191070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lang="en-US" sz="10000"/>
              <a:t>1 DAI = $1</a:t>
            </a:r>
            <a:endParaRPr/>
          </a:p>
        </p:txBody>
      </p:sp>
      <p:pic>
        <p:nvPicPr>
          <p:cNvPr id="85" name="Google Shape;8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7813" y="5173925"/>
            <a:ext cx="6288374" cy="628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/>
          <p:nvPr/>
        </p:nvSpPr>
        <p:spPr>
          <a:xfrm>
            <a:off x="3048000" y="5642079"/>
            <a:ext cx="18288001" cy="1668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b="0" i="0" lang="en-US" sz="10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/>
          <p:nvPr/>
        </p:nvSpPr>
        <p:spPr>
          <a:xfrm>
            <a:off x="3048000" y="4861029"/>
            <a:ext cx="18288001" cy="323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b="0" i="0" lang="en-US" sz="10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Do We Need a Stablecoin?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/>
          <p:nvPr/>
        </p:nvSpPr>
        <p:spPr>
          <a:xfrm>
            <a:off x="3048000" y="946811"/>
            <a:ext cx="18288001" cy="1668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b="0" i="0" lang="en-US" sz="10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Bitcoin and Ethereum?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itcoin.png" id="96" name="Google Shape;9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614788">
            <a:off x="5737651" y="3059194"/>
            <a:ext cx="1175613" cy="11795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th.png" id="97" name="Google Shape;9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99795" y="2860612"/>
            <a:ext cx="1576708" cy="15767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8-02-05 at 7.47.29 PM.png" id="98" name="Google Shape;9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1208" y="4791565"/>
            <a:ext cx="10764867" cy="7935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8-02-05 at 7.48.03 PM.png" id="99" name="Google Shape;9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05183" y="4791565"/>
            <a:ext cx="10799117" cy="793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"/>
          <p:cNvSpPr txBox="1"/>
          <p:nvPr>
            <p:ph idx="4294967295" type="title"/>
          </p:nvPr>
        </p:nvSpPr>
        <p:spPr>
          <a:xfrm>
            <a:off x="2356254" y="2087662"/>
            <a:ext cx="19671493" cy="191070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lang="en-US" sz="10000"/>
              <a:t>A Stable Medium of Exchange</a:t>
            </a:r>
            <a:endParaRPr/>
          </a:p>
        </p:txBody>
      </p:sp>
      <p:pic>
        <p:nvPicPr>
          <p:cNvPr id="105" name="Google Shape;10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7813" y="5173925"/>
            <a:ext cx="6288374" cy="628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 txBox="1"/>
          <p:nvPr/>
        </p:nvSpPr>
        <p:spPr>
          <a:xfrm>
            <a:off x="3048000" y="5642079"/>
            <a:ext cx="18288001" cy="1668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</a:pPr>
            <a:r>
              <a:rPr b="0" i="0" lang="en-US" sz="10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Does Dai Work?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/>
          <p:nvPr/>
        </p:nvSpPr>
        <p:spPr>
          <a:xfrm>
            <a:off x="3952049" y="8829450"/>
            <a:ext cx="16479901" cy="1060573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Imagine the gold standard but with any asset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2422" y="3282975"/>
            <a:ext cx="4859150" cy="485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